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82" r:id="rId4"/>
    <p:sldId id="258" r:id="rId5"/>
    <p:sldId id="259" r:id="rId6"/>
    <p:sldId id="260" r:id="rId7"/>
    <p:sldId id="261" r:id="rId8"/>
    <p:sldId id="263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38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10"/>
        <p:guide pos="382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37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15.xml"/><Relationship Id="rId5" Type="http://schemas.openxmlformats.org/officeDocument/2006/relationships/image" Target="../media/image3.png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36.xml"/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1801ec8172ccf7758746d5f11cdab3b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4365" y="0"/>
            <a:ext cx="10287635" cy="6858000"/>
          </a:xfrm>
          <a:prstGeom prst="rect">
            <a:avLst/>
          </a:prstGeom>
        </p:spPr>
      </p:pic>
      <p:sp>
        <p:nvSpPr>
          <p:cNvPr id="6" name="流程图: 手动输入 5"/>
          <p:cNvSpPr/>
          <p:nvPr/>
        </p:nvSpPr>
        <p:spPr>
          <a:xfrm rot="5400000" flipH="1">
            <a:off x="-366395" y="-3020695"/>
            <a:ext cx="6858000" cy="12901295"/>
          </a:xfrm>
          <a:prstGeom prst="flowChartManualIn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-192405" y="487680"/>
            <a:ext cx="5970270" cy="65957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TLF PLASTICS (GUANGZHOU) CO., LTD. is a new material enterprise integrating agent sales, new material research and development, production and sales, and application services. It specializes in the research and development, production, sales and application of high-quality and high-performance modified engineering plastics. Technical Services.</a:t>
            </a:r>
            <a:br>
              <a:rPr lang="zh-CN" altLang="en-US" sz="1800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zh-CN" altLang="en-US" sz="1800" strike="noStrike" noProof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In response to the characteristics of the special modified plastics industry, the company is equipped with twin-screw extruders and injection molding machines with a processing temperature of 400°C, which can provide customized products according to customers' needs for different materials.</a:t>
            </a: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65885" y="175895"/>
            <a:ext cx="24491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</a:rPr>
              <a:t>Company Profile 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</a:rPr>
              <a:t>    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30320" y="569595"/>
            <a:ext cx="44519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Polyetheretherketone modified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PBT</a:t>
                      </a:r>
                      <a:endParaRPr lang="en-US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PET</a:t>
                      </a: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BX-0XXX:PBT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玻纤、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玻珠、矿土系列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玻纤、矿土、玻珠产品，包含高流动、增韧、热稳定规格，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有高强度、低翘曲特种玻纤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BX-1XXX:P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BX-2XXX:P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BX-5XXX:P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、芳纶、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BX-6XXX:P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BX-7XXX:P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BX-8XXX:P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特殊系列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4"/>
            </p:custDataLst>
          </p:nvPr>
        </p:nvGraphicFramePr>
        <p:xfrm>
          <a:off x="1412240" y="1487805"/>
          <a:ext cx="9678670" cy="3873500"/>
        </p:xfrm>
        <a:graphic>
          <a:graphicData uri="http://schemas.openxmlformats.org/drawingml/2006/table">
            <a:tbl>
              <a:tblPr firstRow="1" bandRow="1"/>
              <a:tblGrid>
                <a:gridCol w="1010285"/>
                <a:gridCol w="3192145"/>
                <a:gridCol w="5476240"/>
              </a:tblGrid>
              <a:tr h="638810">
                <a:tc rowSpan="6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PEEK</a:t>
                      </a:r>
                      <a:endParaRPr lang="en-US" sz="20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PEEK</a:t>
                      </a:r>
                      <a:endParaRPr lang="en-US" altLang="zh-CN" sz="20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K-0XXX:</a:t>
                      </a:r>
                      <a:r>
                        <a:rPr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PEEK fiberglass, glass beads, mineral soil series</a:t>
                      </a:r>
                      <a:endParaRPr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786577"/>
                    </a:solidFill>
                  </a:tcPr>
                </a:tc>
              </a:tr>
              <a:tr h="63881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K-1XXX: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PEEK wear-resistant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aramid, special high-temperature lubricants, molybdenum disulfide, graphite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FF2"/>
                    </a:solidFill>
                  </a:tcPr>
                </a:tc>
              </a:tr>
              <a:tr h="6108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K-2XXX: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PEEK carbon fiber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PEEK carbon fiber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3817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K-5XXX: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PEEK carbon fiber wear-resistant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special high-temperature lubricants, molybdenum disulfide, aramid, graphite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150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K-8XXX: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PEEK special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3533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K-0XXX: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PEEK fiberglass, glass beads, mineral soil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796030" y="569595"/>
            <a:ext cx="36487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Polyolefin modification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PP</a:t>
                      </a:r>
                      <a:endParaRPr lang="en-US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</a:t>
                      </a: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PX-0XXX:</a:t>
                      </a:r>
                      <a:r>
                        <a:rPr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glass fiber, glass beads, mineral soil series</a:t>
                      </a:r>
                      <a:endParaRPr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PX-1XXX: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wear-resistant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silicone oil, molybdenum disulfide, APWA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PX-2XXX: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carbon fiber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Carbon fiber reinforced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PX-5XXX: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carbon fiber wear-resistant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silicone oil, molybdenum disulfide, APWA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PX-6XXX: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flame retardant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PP flame retardant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PX-7XXX: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toughening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non-reinforced and toughened products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PX-8XXX: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 special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requirements, including permanent antistatic products, ultra-high strength and other special specifications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361815" y="569595"/>
            <a:ext cx="3681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ABS ASA HIPS modification</a:t>
            </a:r>
            <a:endParaRPr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ABS</a:t>
                      </a:r>
                      <a:endParaRPr lang="en-US" sz="20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ASA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HIPS</a:t>
                      </a:r>
                      <a:r>
                        <a:rPr lang="en-US" altLang="zh-CN" sz="20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SX-0XXX:</a:t>
                      </a:r>
                      <a:r>
                        <a:rPr lang="zh-CN" altLang="en-US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glass fiber, glass beads, mineral soil series</a:t>
                      </a:r>
                      <a:endParaRPr lang="zh-CN" altLang="en-US"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SX-1XXX:</a:t>
                      </a: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wear-resistant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silicone oil, molybdenum disulfide, APWA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SX-2XXX:</a:t>
                      </a: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carbon fiber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Carbon fiber reinforced products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SX-5XXX:</a:t>
                      </a: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carbon fiber wear-resistant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silicone oil, molybdenum disulfide,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SX-6XXX:</a:t>
                      </a: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flame retardant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Flame retardant products, halogenated and halogen-free flame retardant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SX-7XXX:</a:t>
                      </a: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toughening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non-reinforced and toughened products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SX-8XXX:</a:t>
                      </a: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Styrene special series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requirements, including permanent antistatic products</a:t>
                      </a:r>
                      <a:endParaRPr lang="zh-CN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Taste</a:t>
                      </a:r>
                      <a:endParaRPr lang="zh-CN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927100" y="1925955"/>
            <a:ext cx="3007995" cy="4132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Glass fiber reinforced：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Glass fiber reinforcement of various resin substrates, ranging from 5% to 50%. And can be combined with minerals, glass beads, etc.</a:t>
            </a: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83965" y="569595"/>
            <a:ext cx="28206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</a:rPr>
              <a:t>iber reinforced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4424680" y="1925955"/>
            <a:ext cx="4430395" cy="31648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Typical resin categories：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PA6, PA66, PPA etc.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POM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PC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PBT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PPS</a:t>
            </a: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6796405" y="2319655"/>
            <a:ext cx="1784985" cy="2733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POK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ABS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PES, PEI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PEEK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71040" y="569595"/>
            <a:ext cx="64008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Typical products using plastic instead of steel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412240" y="1487488"/>
          <a:ext cx="9838055" cy="475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44065"/>
                <a:gridCol w="2309495"/>
                <a:gridCol w="2318385"/>
                <a:gridCol w="3166110"/>
              </a:tblGrid>
              <a:tr h="640080">
                <a:tc>
                  <a:txBody>
                    <a:bodyPr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800"/>
                        <a:t>High strength products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50 glass fiber PA6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50 glass fiber PA6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60 special glass fiber PA66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1.59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1.59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1.68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228/195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250/225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245/220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15000/9000</a:t>
                      </a:r>
                      <a:endParaRPr lang="en-US" altLang="zh-CN" sz="1800"/>
                    </a:p>
                    <a:p>
                      <a:pPr algn="ctr">
                        <a:buNone/>
                      </a:pP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60%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15800/12000</a:t>
                      </a:r>
                      <a:endParaRPr lang="en-US" altLang="zh-CN" sz="1800"/>
                    </a:p>
                    <a:p>
                      <a:pPr algn="ctr">
                        <a:buNone/>
                      </a:pP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75.9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19000/15000</a:t>
                      </a:r>
                      <a:endParaRPr lang="en-US" altLang="zh-CN" sz="1800"/>
                    </a:p>
                    <a:p>
                      <a:pPr algn="ctr">
                        <a:buNone/>
                      </a:pP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78.9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14/18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14/16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18/20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800"/>
                        <a:t>Thermal deformation ℃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210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235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235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800"/>
                        <a:t>Specific Gravity - Tensile Strength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143/122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157/141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/>
                        <a:t>146/131</a:t>
                      </a:r>
                      <a:endParaRPr lang="en-US" altLang="zh-CN" sz="1800"/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927100" y="1925955"/>
            <a:ext cx="2996565" cy="4132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carbon fiber reinforced：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Carbon fiber reinforcement of various resin substrates, ranging from 5% to 40%.</a:t>
            </a:r>
            <a:endParaRPr sz="18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12185" y="569595"/>
            <a:ext cx="32842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</a:rPr>
              <a:t>arbon fiber reinforced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4424680" y="1925955"/>
            <a:ext cx="4430395" cy="31648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Typical resin categories：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PA6, PA66, PPA etc.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POM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PC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PBT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PPS</a:t>
            </a: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6796405" y="2319655"/>
            <a:ext cx="1784985" cy="2733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POK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ABS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PES, PEI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PEEK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412240" y="569595"/>
            <a:ext cx="77374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Typical carbon fiber products using plastic instead of steel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913765" y="1589405"/>
          <a:ext cx="10140950" cy="4314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7230"/>
                <a:gridCol w="2346325"/>
                <a:gridCol w="1949450"/>
                <a:gridCol w="1972310"/>
                <a:gridCol w="1905635"/>
              </a:tblGrid>
              <a:tr h="1005840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800"/>
                        <a:t>High strength products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30 carbon fiber PA66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30 carbon fiber special PA66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30 carbon fiber special PA66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40 carbon fiber special PA66</a:t>
                      </a:r>
                      <a:endParaRPr sz="1800"/>
                    </a:p>
                    <a:p>
                      <a:pPr algn="ctr" eaLnBrk="1" fontAlgn="auto" latinLnBrk="0" hangingPunct="1">
                        <a:buNone/>
                      </a:pPr>
                      <a:r>
                        <a:rPr sz="1800"/>
                        <a:t>/ Soak in water for 15 days</a:t>
                      </a:r>
                      <a:endParaRPr sz="180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1.27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1.28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1.31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1.33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6877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260/224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275/245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285/250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300/275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721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19200/11400</a:t>
                      </a: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59%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19000/14200</a:t>
                      </a: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74.7%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28000/16000</a:t>
                      </a: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57%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28600/19750</a:t>
                      </a:r>
                      <a:r>
                        <a:rPr lang="zh-CN" altLang="en-US" sz="1800"/>
                        <a:t>（</a:t>
                      </a:r>
                      <a:r>
                        <a:rPr lang="en-US" altLang="zh-CN" sz="1800"/>
                        <a:t>69%</a:t>
                      </a:r>
                      <a:r>
                        <a:rPr lang="zh-CN" altLang="en-US" sz="1800"/>
                        <a:t>）</a:t>
                      </a:r>
                      <a:endParaRPr lang="zh-CN" altLang="en-US" sz="180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12/21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10/18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16/25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13/18</a:t>
                      </a:r>
                      <a:endParaRPr lang="en-US" altLang="zh-CN" sz="1800"/>
                    </a:p>
                  </a:txBody>
                  <a:tcPr anchor="ctr"/>
                </a:tc>
              </a:tr>
              <a:tr h="4362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>
                          <a:sym typeface="+mn-ea"/>
                        </a:rPr>
                        <a:t>Specific Gravity - Tensile Strength</a:t>
                      </a:r>
                      <a:endParaRPr lang="zh-CN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205/176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215/191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217/191</a:t>
                      </a:r>
                      <a:endParaRPr lang="en-US" altLang="zh-CN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/>
                        <a:t>225/207</a:t>
                      </a:r>
                      <a:endParaRPr lang="en-US" altLang="zh-CN" sz="1800"/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927100" y="1925955"/>
            <a:ext cx="2781935" cy="4132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sz="1800" b="1" dirty="0">
                <a:solidFill>
                  <a:schemeClr val="accent2">
                    <a:lumMod val="75000"/>
                  </a:schemeClr>
                </a:solidFill>
                <a:sym typeface="+mn-ea"/>
              </a:rPr>
              <a:t>Carbon nanotubes and permanent antistatic</a:t>
            </a: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Permanent antistatic solutions for various resin substrates, selected according to different scenarios.</a:t>
            </a:r>
            <a:endParaRPr lang="zh-CN" sz="1800" dirty="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98445" y="569595"/>
            <a:ext cx="50996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Product Line Introduction Antistatic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4424680" y="1925955"/>
            <a:ext cx="4430395" cy="31648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Typical resin categories：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PP</a:t>
            </a:r>
            <a:endParaRPr lang="en-US" altLang="zh-CN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PA6 </a:t>
            </a:r>
            <a:endParaRPr lang="zh-CN" altLang="en-US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PC</a:t>
            </a:r>
            <a:endParaRPr lang="zh-CN" altLang="en-US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PBT</a:t>
            </a:r>
            <a:endParaRPr lang="zh-CN" altLang="en-US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PPS</a:t>
            </a:r>
            <a:endParaRPr lang="en-US" altLang="zh-CN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endParaRPr lang="en-US" altLang="zh-CN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5415280" y="2319655"/>
            <a:ext cx="1784985" cy="2733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ABS</a:t>
            </a:r>
            <a:endParaRPr lang="en-US" altLang="zh-CN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PES, PEI</a:t>
            </a:r>
            <a:endParaRPr lang="zh-CN" altLang="en-US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PEEK</a:t>
            </a:r>
            <a:endParaRPr lang="en-US" altLang="zh-CN" sz="1800" noProof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endParaRPr lang="en-US" altLang="zh-CN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0" name="图片 9" descr="24624e26874ed7849ee10b3d4c3fc4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855" y="4447540"/>
            <a:ext cx="3486150" cy="214058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838065" y="569595"/>
            <a:ext cx="35293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Typical antistatic series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709785" cy="3852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4995"/>
                <a:gridCol w="1961197"/>
                <a:gridCol w="1961197"/>
                <a:gridCol w="1961197"/>
                <a:gridCol w="1961197"/>
              </a:tblGrid>
              <a:tr h="766445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8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High strength products</a:t>
                      </a:r>
                      <a:endParaRPr lang="zh-CN" altLang="en-US" sz="18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Antistatic ABS</a:t>
                      </a:r>
                      <a:endParaRPr sz="18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Transparent antistatic ABS</a:t>
                      </a:r>
                      <a:endParaRPr sz="18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CNT PC</a:t>
                      </a:r>
                      <a:endParaRPr lang="en-US" sz="18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Antistatic PC/ABS</a:t>
                      </a:r>
                      <a:endParaRPr sz="18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1.07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1.07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1.19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1.17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877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34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32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70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45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721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2300</a:t>
                      </a:r>
                      <a:endParaRPr lang="en-US" sz="18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2300</a:t>
                      </a:r>
                      <a:endParaRPr lang="en-US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2500</a:t>
                      </a:r>
                      <a:endParaRPr lang="en-US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2100</a:t>
                      </a:r>
                      <a:endParaRPr lang="en-US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15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15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11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50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8032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Volume resistance</a:t>
                      </a:r>
                      <a:endParaRPr 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1E7 - 1E8 ohm.cm 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1E7 - 1E8 ohm.cm 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1E3 - 1E5 ohm.cm 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1E7 - 1E8 ohm.cm 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927100" y="1925955"/>
            <a:ext cx="3257550" cy="442658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Wear-resistant：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The selection and compounding of various wear-resistant additives and tailor-made formulas according to customer applications can meet customer needs to the greatest extent. Additives include PTFE, silicone oil, graphite, aramid, etc. And special various wear-resistant additives.</a:t>
            </a: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05405" y="569595"/>
            <a:ext cx="51904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  <a:sym typeface="+mn-ea"/>
              </a:rPr>
              <a:t>Lubrication and wear-resistant series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  <a:sym typeface="+mn-ea"/>
            </a:endParaRPr>
          </a:p>
        </p:txBody>
      </p:sp>
      <p:sp>
        <p:nvSpPr>
          <p:cNvPr id="2" name="矩形 1"/>
          <p:cNvSpPr/>
          <p:nvPr>
            <p:custDataLst>
              <p:tags r:id="rId3"/>
            </p:custDataLst>
          </p:nvPr>
        </p:nvSpPr>
        <p:spPr>
          <a:xfrm>
            <a:off x="4424680" y="1925955"/>
            <a:ext cx="4430395" cy="31648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indent="0" eaLnBrk="0" hangingPunct="0">
              <a:lnSpc>
                <a:spcPct val="120000"/>
              </a:lnSpc>
              <a:buClr>
                <a:schemeClr val="bg1"/>
              </a:buClr>
              <a:buNone/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Typical resin categories：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PA6, PA66, PPA etc.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POM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PC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PBT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PPS</a:t>
            </a: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6796405" y="2319655"/>
            <a:ext cx="1784985" cy="2733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POK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ABS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PES, PEI</a:t>
            </a:r>
            <a:endParaRPr lang="zh-CN" altLang="en-US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60000"/>
              </a:lnSpc>
              <a:buClr>
                <a:schemeClr val="bg1"/>
              </a:buClr>
              <a:buNone/>
            </a:pPr>
            <a:r>
              <a:rPr lang="en-US" altLang="zh-CN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PEEK</a:t>
            </a:r>
            <a:endParaRPr lang="en-US" altLang="zh-CN" sz="1800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endParaRPr lang="en-US" altLang="zh-CN" sz="1800" strike="noStrike" noProof="1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1801ec8172ccf7758746d5f11cdab3b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4365" y="0"/>
            <a:ext cx="10287635" cy="6858000"/>
          </a:xfrm>
          <a:prstGeom prst="rect">
            <a:avLst/>
          </a:prstGeom>
        </p:spPr>
      </p:pic>
      <p:sp>
        <p:nvSpPr>
          <p:cNvPr id="6" name="流程图: 手动输入 5"/>
          <p:cNvSpPr/>
          <p:nvPr/>
        </p:nvSpPr>
        <p:spPr>
          <a:xfrm rot="5400000" flipH="1">
            <a:off x="-170180" y="-3020695"/>
            <a:ext cx="6858000" cy="12901295"/>
          </a:xfrm>
          <a:prstGeom prst="flowChartManualIn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-968375" y="569595"/>
            <a:ext cx="8804910" cy="58661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Modified plastics, engineering plastics, high temperature special materials, color masterbatch and other masterbatch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Develop proprietary specifications according to customer needs, tailor-made, high performance-price ratio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Focusing on material application, we provide comprehensive support to customers from mold design and processing technology.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Automobiles, new energy, transportation equipment, medical care, home appliances, electronic appliances, aerospace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ISO9001 Management System Certification ERP System Management Operation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Established 13 years ago as a private enterprise of technical special materials, with core personnel having nearly 30 years of industry experience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Government recognized high-tech enterprise with 10+ patents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zh-CN" altLang="en-US" sz="1800" strike="noStrike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Average annual sales of 90 million</a:t>
            </a:r>
            <a:endParaRPr lang="zh-CN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13280" y="170815"/>
            <a:ext cx="28105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Company Profile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787650" y="569595"/>
            <a:ext cx="55797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Typical fiberglass wear-resistant products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709785" cy="3852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4995"/>
                <a:gridCol w="1961197"/>
                <a:gridCol w="1961197"/>
                <a:gridCol w="1961197"/>
                <a:gridCol w="1961197"/>
              </a:tblGrid>
              <a:tr h="766445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High strength products</a:t>
                      </a:r>
                      <a:endParaRPr lang="zh-CN" alt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30 glass fiber 15PTFE PA66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 fiberglass 15PTFE PC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 fiberglass 15PTFE PPS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 glass fiber 15PTFE PEEK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1.49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1.55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1.68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1.63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150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125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140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155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8900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8600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11000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11400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12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9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Heat distortion temperature℃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238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146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260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&gt;288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480945" y="569595"/>
            <a:ext cx="60109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Typical carbon fiber wear-resistant products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709785" cy="3852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4995"/>
                <a:gridCol w="1961197"/>
                <a:gridCol w="1961197"/>
                <a:gridCol w="1961197"/>
                <a:gridCol w="1961197"/>
              </a:tblGrid>
              <a:tr h="766445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High strength products</a:t>
                      </a:r>
                      <a:endParaRPr lang="zh-CN" alt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30 carbon fiber 15PTFE PA66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 carbon fiber 15PTFE PC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 carbon fiber 15PTFE PPS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 carbon fiber 15PTFE PEEK</a:t>
                      </a:r>
                      <a:endParaRPr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1.37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1.43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1.55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1.51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215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138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190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220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20000</a:t>
                      </a:r>
                      <a:endParaRPr 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17200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22800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22500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Heat distortion temperature℃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249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149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260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&gt;288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586230" y="569595"/>
            <a:ext cx="71100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Special and high temperature wear-resistant products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709785" cy="3852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4995"/>
                <a:gridCol w="1961197"/>
                <a:gridCol w="1961197"/>
                <a:gridCol w="1961197"/>
                <a:gridCol w="1961197"/>
              </a:tblGrid>
              <a:tr h="766445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High strength products</a:t>
                      </a:r>
                      <a:endParaRPr lang="zh-CN" alt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Special wear-resistant POM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Aramid POM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Special wear-resistant PC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Special wear-resistant PEEK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1.34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1.41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1.16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1.44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48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64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55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158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latin typeface="+mn-ea"/>
                        </a:rPr>
                        <a:t>1950</a:t>
                      </a:r>
                      <a:endParaRPr lang="en-US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latin typeface="+mn-ea"/>
                        </a:rPr>
                        <a:t>2600</a:t>
                      </a:r>
                      <a:endParaRPr lang="en-US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latin typeface="+mn-ea"/>
                        </a:rPr>
                        <a:t>2100</a:t>
                      </a:r>
                      <a:endParaRPr lang="en-US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>
                          <a:latin typeface="+mn-ea"/>
                        </a:rPr>
                        <a:t>11300</a:t>
                      </a:r>
                      <a:endParaRPr lang="en-US" sz="1800">
                        <a:latin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5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6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+mn-ea"/>
                        </a:rPr>
                        <a:t>35</a:t>
                      </a:r>
                      <a:endParaRPr lang="en-US" altLang="zh-CN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dirty="0">
                          <a:latin typeface="+mn-ea"/>
                        </a:rPr>
                        <a:t>5</a:t>
                      </a:r>
                      <a:endParaRPr lang="en-US" altLang="zh-CN" sz="1800" dirty="0">
                        <a:latin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80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High strength products</a:t>
                      </a:r>
                      <a:endParaRPr lang="zh-CN" altLang="en-US"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Special wear-resistant POM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Aramid POM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Special wear-resistant PC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sz="1800">
                          <a:latin typeface="+mn-ea"/>
                        </a:rPr>
                        <a:t>Special wear-resistant PEEK</a:t>
                      </a:r>
                      <a:endParaRPr sz="1800">
                        <a:latin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27375" y="569595"/>
            <a:ext cx="52400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Low warpage, high flatness products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709785" cy="3852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4995"/>
                <a:gridCol w="1961197"/>
                <a:gridCol w="1961197"/>
                <a:gridCol w="1961197"/>
                <a:gridCol w="1961197"/>
              </a:tblGrid>
              <a:tr h="766445"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High flat product</a:t>
                      </a:r>
                      <a:endParaRPr lang="zh-CN" alt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CB-6005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CB-6009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N7-0012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eaLnBrk="1" fontAlgn="auto" latinLnBrk="0" hangingPunct="1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N7-0018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Specific Gravity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1.51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1.46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1.78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1.69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Tensile strength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145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140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200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200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800"/>
                        <a:t>Flexural modulus MPa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0050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9600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17200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16000</a:t>
                      </a:r>
                      <a:endParaRPr 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L</a:t>
                      </a:r>
                      <a:r>
                        <a:rPr sz="1800"/>
                        <a:t>mpact strength kj/m2</a:t>
                      </a:r>
                      <a:endParaRPr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18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13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12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10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Remark</a:t>
                      </a:r>
                      <a:endParaRPr lang="zh-CN" altLang="en-US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PC/PETG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PC/PBT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PA66/6i</a:t>
                      </a:r>
                      <a:endParaRPr lang="en-US" altLang="zh-CN" sz="16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PA66/6i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105785" y="3561715"/>
            <a:ext cx="609600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Contact information</a:t>
            </a:r>
            <a:endParaRPr lang="zh-CN" altLang="en-US" sz="2400" i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Mail：</a:t>
            </a:r>
            <a:r>
              <a:rPr lang="en-US" altLang="zh-CN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813538251@qq.com</a:t>
            </a:r>
            <a:endParaRPr lang="en-US" altLang="zh-CN" sz="2400" i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P</a:t>
            </a:r>
            <a:r>
              <a:rPr lang="zh-CN" altLang="en-US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hone number：（</a:t>
            </a:r>
            <a:r>
              <a:rPr lang="en-US" altLang="zh-CN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86</a:t>
            </a:r>
            <a:r>
              <a:rPr lang="zh-CN" altLang="en-US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）</a:t>
            </a:r>
            <a:r>
              <a:rPr lang="en-US" altLang="zh-CN" sz="2400" i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13823516111</a:t>
            </a:r>
            <a:endParaRPr lang="en-US" altLang="zh-CN" sz="2400" i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</p:txBody>
      </p:sp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4051300" y="2105660"/>
            <a:ext cx="866140" cy="12452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fontAlgn="base"/>
            <a:r>
              <a:rPr lang="en-US" altLang="zh-CN" sz="9600" b="1" dirty="0" smtClean="0">
                <a:gradFill>
                  <a:gsLst>
                    <a:gs pos="0">
                      <a:srgbClr val="1E70B1"/>
                    </a:gs>
                    <a:gs pos="57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bg1"/>
                    </a:gs>
                  </a:gsLst>
                  <a:lin ang="0" scaled="0"/>
                </a:gradFill>
                <a:effectLst/>
              </a:rPr>
              <a:t>T</a:t>
            </a:r>
            <a:endParaRPr lang="en-US" altLang="zh-CN" sz="9600" b="1" dirty="0" smtClean="0">
              <a:gradFill>
                <a:gsLst>
                  <a:gs pos="0">
                    <a:srgbClr val="1E70B1"/>
                  </a:gs>
                  <a:gs pos="5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effectLst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4692650" y="2106295"/>
            <a:ext cx="866140" cy="12452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fontAlgn="base"/>
            <a:r>
              <a:rPr lang="en-US" altLang="zh-CN" sz="9600" b="1" dirty="0" smtClean="0">
                <a:gradFill>
                  <a:gsLst>
                    <a:gs pos="0">
                      <a:srgbClr val="1E70B1"/>
                    </a:gs>
                    <a:gs pos="57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bg1"/>
                    </a:gs>
                  </a:gsLst>
                  <a:lin ang="0" scaled="0"/>
                </a:gradFill>
                <a:effectLst/>
              </a:rPr>
              <a:t>H</a:t>
            </a:r>
            <a:endParaRPr lang="en-US" altLang="zh-CN" sz="9600" b="1" dirty="0" smtClean="0">
              <a:gradFill>
                <a:gsLst>
                  <a:gs pos="0">
                    <a:srgbClr val="1E70B1"/>
                  </a:gs>
                  <a:gs pos="5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effectLst/>
            </a:endParaRPr>
          </a:p>
        </p:txBody>
      </p:sp>
      <p:sp>
        <p:nvSpPr>
          <p:cNvPr id="6" name="矩形 5"/>
          <p:cNvSpPr/>
          <p:nvPr>
            <p:custDataLst>
              <p:tags r:id="rId4"/>
            </p:custDataLst>
          </p:nvPr>
        </p:nvSpPr>
        <p:spPr>
          <a:xfrm>
            <a:off x="5358765" y="2106295"/>
            <a:ext cx="866140" cy="12452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fontAlgn="base"/>
            <a:r>
              <a:rPr lang="en-US" altLang="zh-CN" sz="9600" b="1" dirty="0" smtClean="0">
                <a:gradFill>
                  <a:gsLst>
                    <a:gs pos="0">
                      <a:srgbClr val="1E70B1"/>
                    </a:gs>
                    <a:gs pos="57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bg1"/>
                    </a:gs>
                  </a:gsLst>
                  <a:lin ang="0" scaled="0"/>
                </a:gradFill>
                <a:effectLst/>
              </a:rPr>
              <a:t>A</a:t>
            </a:r>
            <a:endParaRPr lang="en-US" altLang="zh-CN" sz="9600" b="1" dirty="0" smtClean="0">
              <a:gradFill>
                <a:gsLst>
                  <a:gs pos="0">
                    <a:srgbClr val="1E70B1"/>
                  </a:gs>
                  <a:gs pos="5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effectLst/>
            </a:endParaRPr>
          </a:p>
        </p:txBody>
      </p:sp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>
            <a:off x="6045200" y="2106295"/>
            <a:ext cx="866140" cy="12452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fontAlgn="base"/>
            <a:r>
              <a:rPr lang="en-US" altLang="zh-CN" sz="9600" b="1" dirty="0" smtClean="0">
                <a:gradFill>
                  <a:gsLst>
                    <a:gs pos="0">
                      <a:srgbClr val="1E70B1"/>
                    </a:gs>
                    <a:gs pos="57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bg1"/>
                    </a:gs>
                  </a:gsLst>
                  <a:lin ang="0" scaled="0"/>
                </a:gradFill>
                <a:effectLst/>
              </a:rPr>
              <a:t>N</a:t>
            </a:r>
            <a:endParaRPr lang="en-US" altLang="zh-CN" sz="9600" b="1" dirty="0" smtClean="0">
              <a:gradFill>
                <a:gsLst>
                  <a:gs pos="0">
                    <a:srgbClr val="1E70B1"/>
                  </a:gs>
                  <a:gs pos="5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effectLst/>
            </a:endParaRPr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6747510" y="2106930"/>
            <a:ext cx="866140" cy="12452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fontAlgn="base"/>
            <a:r>
              <a:rPr lang="en-US" altLang="zh-CN" sz="9600" b="1" dirty="0" smtClean="0">
                <a:gradFill>
                  <a:gsLst>
                    <a:gs pos="0">
                      <a:srgbClr val="1E70B1"/>
                    </a:gs>
                    <a:gs pos="57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bg1"/>
                    </a:gs>
                  </a:gsLst>
                  <a:lin ang="0" scaled="0"/>
                </a:gradFill>
                <a:effectLst/>
              </a:rPr>
              <a:t>K</a:t>
            </a:r>
            <a:endParaRPr lang="en-US" altLang="zh-CN" sz="9600" b="1" dirty="0" smtClean="0">
              <a:gradFill>
                <a:gsLst>
                  <a:gs pos="0">
                    <a:srgbClr val="1E70B1"/>
                  </a:gs>
                  <a:gs pos="5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effectLst/>
            </a:endParaRPr>
          </a:p>
        </p:txBody>
      </p:sp>
      <p:sp>
        <p:nvSpPr>
          <p:cNvPr id="12" name="矩形 11"/>
          <p:cNvSpPr/>
          <p:nvPr>
            <p:custDataLst>
              <p:tags r:id="rId7"/>
            </p:custDataLst>
          </p:nvPr>
        </p:nvSpPr>
        <p:spPr>
          <a:xfrm>
            <a:off x="7441565" y="2106930"/>
            <a:ext cx="866140" cy="12452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fontAlgn="base"/>
            <a:r>
              <a:rPr lang="en-US" altLang="zh-CN" sz="9600" b="1" dirty="0" smtClean="0">
                <a:gradFill>
                  <a:gsLst>
                    <a:gs pos="0">
                      <a:srgbClr val="1E70B1"/>
                    </a:gs>
                    <a:gs pos="57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bg1"/>
                    </a:gs>
                  </a:gsLst>
                  <a:lin ang="0" scaled="0"/>
                </a:gradFill>
                <a:effectLst/>
              </a:rPr>
              <a:t>S</a:t>
            </a:r>
            <a:endParaRPr lang="en-US" altLang="zh-CN" sz="9600" b="1" dirty="0" smtClean="0">
              <a:gradFill>
                <a:gsLst>
                  <a:gs pos="0">
                    <a:srgbClr val="1E70B1"/>
                  </a:gs>
                  <a:gs pos="5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effectLst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320515" name="矩形 320514"/>
          <p:cNvSpPr/>
          <p:nvPr>
            <p:custDataLst>
              <p:tags r:id="rId2"/>
            </p:custDataLst>
          </p:nvPr>
        </p:nvSpPr>
        <p:spPr>
          <a:xfrm>
            <a:off x="927100" y="1925955"/>
            <a:ext cx="5551805" cy="4132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Resin type：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PP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ABS/ASA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PA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POM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PBT/PET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PC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PES/PSU/PEI/PPSU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n-US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38065" y="569595"/>
            <a:ext cx="22320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</a:rPr>
              <a:t>product type</a:t>
            </a:r>
            <a:endParaRPr lang="en-US" altLang="zh-CN" sz="20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矩形 1"/>
          <p:cNvSpPr/>
          <p:nvPr>
            <p:custDataLst>
              <p:tags r:id="rId3"/>
            </p:custDataLst>
          </p:nvPr>
        </p:nvSpPr>
        <p:spPr>
          <a:xfrm>
            <a:off x="3355975" y="2309495"/>
            <a:ext cx="3158490" cy="29635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PPO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PPS/LCP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PEEK</a:t>
            </a:r>
            <a:endParaRPr lang="en-US" altLang="zh-CN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en-US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PC/ABS, PC/PBT</a:t>
            </a:r>
            <a:endParaRPr lang="en-US" altLang="en-US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en-US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PBT/ABS,PBT/ASA</a:t>
            </a:r>
            <a:endParaRPr lang="en-US" altLang="en-US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en-US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PA/PPO,PA/PP</a:t>
            </a:r>
            <a:endParaRPr lang="en-US" altLang="en-US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en-US" altLang="en-US" sz="18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PSU/PC,PPSU/PC</a:t>
            </a:r>
            <a:endParaRPr lang="en-US" altLang="en-US" sz="1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n-US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6514465" y="1925955"/>
            <a:ext cx="5132070" cy="4132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eaLnBrk="0" hangingPunct="0">
              <a:lnSpc>
                <a:spcPct val="120000"/>
              </a:lnSpc>
              <a:buClr>
                <a:schemeClr val="bg1"/>
              </a:buClr>
            </a:pPr>
            <a:r>
              <a:rPr lang="zh-CN" altLang="en-US" sz="18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Modification type：</a:t>
            </a:r>
            <a:endParaRPr lang="zh-CN" altLang="en-US" sz="1800" b="1" noProof="1">
              <a:solidFill>
                <a:srgbClr val="00B050"/>
              </a:solidFill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Glass fiber, carbon fiber reinforced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Mineral soil filling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Wear-resistant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flame retardant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Toughening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Conductive and permanently antistatic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alloy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zh-CN" altLang="en-US" sz="180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Special modifications (high specific gravity, special alloys, etc.)</a:t>
            </a:r>
            <a:endParaRPr lang="zh-CN" altLang="en-US" sz="1800" err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indent="0" algn="l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n-US" altLang="en-US" sz="1800" strike="noStrike" noProof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838065" y="569595"/>
            <a:ext cx="26638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Polyacetal modified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422400" y="1503998"/>
          <a:ext cx="9650095" cy="4278630"/>
        </p:xfrm>
        <a:graphic>
          <a:graphicData uri="http://schemas.openxmlformats.org/drawingml/2006/table">
            <a:tbl>
              <a:tblPr firstRow="1" bandRow="1"/>
              <a:tblGrid>
                <a:gridCol w="1849120"/>
                <a:gridCol w="2541905"/>
                <a:gridCol w="5259070"/>
              </a:tblGrid>
              <a:tr h="718185">
                <a:tc rowSpan="6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Co-POM,</a:t>
                      </a:r>
                      <a:endParaRPr lang="en-US" sz="20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20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Homo-POM </a:t>
                      </a:r>
                      <a:endParaRPr lang="en-US" altLang="zh-CN" sz="20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AX-0XXX: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Glass fiber, mineral soil, glass beads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584E6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Glass fiber, mineral soil, and glass bead products include high flow, toughening, and thermal stability specifications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,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High strength, low warpage special glass fiber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786577"/>
                    </a:solidFill>
                  </a:tcPr>
                </a:tc>
              </a:tr>
              <a:tr h="7175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AX-1XXX:Wear-resistant</a:t>
                      </a:r>
                      <a:endParaRPr lang="en-US" altLang="zh-CN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silicone oil,         molybdenum disulfide, APWA, graphite and other wear- resistant additives, provide customized products</a:t>
                      </a:r>
                      <a:endParaRPr lang="en-US" altLang="zh-CN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FF2"/>
                    </a:solidFill>
                  </a:tcPr>
                </a:tc>
              </a:tr>
              <a:tr h="6870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AX-2XXX:C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arbon fiber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Carbon fiber reinforced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1818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AX-5XXX:Carbon fiber wear-resistant</a:t>
                      </a:r>
                      <a:endParaRPr lang="en-US" altLang="zh-CN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silicone oil, molybdenum disulfide, APWA,Aramid, graphite and other wear-resistant additives, providing customized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870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AX-7XXX: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Toughening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Various non-reinforced and toughened products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505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B w="19050">
                      <a:solidFill>
                        <a:srgbClr val="5959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AX-8XXX:</a:t>
                      </a:r>
                      <a:r>
                        <a:rPr 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Special custom</a:t>
                      </a:r>
                      <a:endParaRPr lang="zh-CN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Various special customized products according to customer requirements, including permanent anti-static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838065" y="569595"/>
            <a:ext cx="21634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</a:rPr>
              <a:t>Nylon modified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430974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97536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NX-0XXX:Glass fiber, mineral soil, glass beads</a:t>
                      </a:r>
                      <a:endParaRPr lang="en-US" altLang="zh-CN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</a:t>
                      </a:r>
                      <a:endParaRPr lang="zh-CN" altLang="en-US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silicone oil, molybdenum disulfide, APWA, graphite and other wear-resistant additives, provide customized products</a:t>
                      </a:r>
                      <a:endParaRPr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NX-2XXX:C</a:t>
                      </a:r>
                      <a:r>
                        <a:rPr lang="zh-CN" altLang="en-US" sz="14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arbon fiber</a:t>
                      </a:r>
                      <a:endParaRPr lang="zh-CN" altLang="en-US" sz="14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Carbon fiber reinforced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silicone oil, molybdenum disulfide, APWA, aramid, graphite and other wear-resistant additives, provide customized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NX-6XXX:F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lame retardant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Flame retardant products, halogenated and halogen-free flame retardant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Toughening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non-reinforced and toughened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Special custom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</a:t>
                      </a:r>
                      <a:endParaRPr sz="14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838065" y="569595"/>
            <a:ext cx="26625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</a:rPr>
              <a:t>Polyester modified</a:t>
            </a:r>
            <a:endParaRPr lang="en-US" altLang="zh-CN" sz="2000" b="1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PBT</a:t>
                      </a:r>
                      <a:endParaRPr lang="en-US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PET</a:t>
                      </a: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BX-0XXX:</a:t>
                      </a:r>
                      <a:r>
                        <a:rPr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PBT, PET glass fiber, glass beads, mineral soil series</a:t>
                      </a:r>
                      <a:endParaRPr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BX-1XXX:PBT, PET wear-resistant</a:t>
                      </a:r>
                      <a:endParaRPr lang="en-US" altLang="zh-CN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silicone oil, molybdenum disulfide, APWA, graphite and other wear-resistant additives, provide customized products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BX-2XXX:</a:t>
                      </a: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PBT, PET carbon fiber series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Carbon fiber reinforced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BX-5XXX:</a:t>
                      </a: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PBT, PET carbon fiber wear-resistant series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silicone oil, molybdenum disulfide, APWA, aramid, graphite and other wear-resistant additives, provide customized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BX-6XXX:</a:t>
                      </a: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PBT, PET flame retardant series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Flame retardant products, halogenated and halogen-free flame retardant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BX-7XXX:</a:t>
                      </a: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PBT, PET toughened series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non-reinforced and toughened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BX-8XXX:</a:t>
                      </a: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PBT, PET special series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497705" y="569595"/>
            <a:ext cx="36766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Polycarbonate PC modified</a:t>
            </a:r>
            <a:endParaRPr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PBT</a:t>
                      </a:r>
                      <a:endParaRPr lang="en-US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PET</a:t>
                      </a: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BX-0XXX:PBT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玻纤、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玻珠、矿土系列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玻纤、矿土、玻珠产品，包含高流动、增韧、热稳定规格，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有高强度、低翘曲特种玻纤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BX-1XXX:P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BX-2XXX:P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BX-5XXX:P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、芳纶、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BX-6XXX:P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BX-7XXX:P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BX-8XXX:P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特殊系列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4"/>
            </p:custDataLst>
          </p:nvPr>
        </p:nvGraphicFramePr>
        <p:xfrm>
          <a:off x="1412240" y="1487805"/>
          <a:ext cx="9678670" cy="4417060"/>
        </p:xfrm>
        <a:graphic>
          <a:graphicData uri="http://schemas.openxmlformats.org/drawingml/2006/table">
            <a:tbl>
              <a:tblPr firstRow="1" bandRow="1"/>
              <a:tblGrid>
                <a:gridCol w="1010285"/>
                <a:gridCol w="2847340"/>
                <a:gridCol w="5821045"/>
              </a:tblGrid>
              <a:tr h="63881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>
                          <a:solidFill>
                            <a:srgbClr val="FFFFFF"/>
                          </a:solidFill>
                        </a:rPr>
                        <a:t>PC</a:t>
                      </a:r>
                      <a:endParaRPr lang="en-US" sz="200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FFFFFF"/>
                          </a:solidFill>
                        </a:rPr>
                        <a:t>C-0XXX:</a:t>
                      </a:r>
                      <a:r>
                        <a:rPr sz="1400">
                          <a:solidFill>
                            <a:srgbClr val="FFFFFF"/>
                          </a:solidFill>
                        </a:rPr>
                        <a:t>PC glass fiber, glass beads, mineral soil series</a:t>
                      </a:r>
                      <a:endParaRPr sz="140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>
                          <a:solidFill>
                            <a:srgbClr val="FFFFFF"/>
                          </a:solidFill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786577"/>
                    </a:solidFill>
                  </a:tcPr>
                </a:tc>
              </a:tr>
              <a:tr h="63881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584E61"/>
                          </a:solidFill>
                        </a:rPr>
                        <a:t>C-1XXX:</a:t>
                      </a:r>
                      <a:r>
                        <a:rPr sz="1400">
                          <a:solidFill>
                            <a:srgbClr val="584E61"/>
                          </a:solidFill>
                        </a:rPr>
                        <a:t>PC wear-resistant</a:t>
                      </a:r>
                      <a:endParaRPr sz="1400">
                        <a:solidFill>
                          <a:srgbClr val="584E61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>
                          <a:solidFill>
                            <a:srgbClr val="786577"/>
                          </a:solidFill>
                        </a:rPr>
                        <a:t>Wear-resistant products, including PTFE, silicone oil, molybdenum disulfide, APWA, graphite and other wear-resistant additives, provide customized products</a:t>
                      </a:r>
                      <a:endParaRPr sz="1400">
                        <a:solidFill>
                          <a:srgbClr val="786577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FF2"/>
                    </a:solidFill>
                  </a:tcPr>
                </a:tc>
              </a:tr>
              <a:tr h="6108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404040"/>
                          </a:solidFill>
                        </a:rPr>
                        <a:t>C-2XXX:</a:t>
                      </a:r>
                      <a:r>
                        <a:rPr sz="1400">
                          <a:solidFill>
                            <a:srgbClr val="404040"/>
                          </a:solidFill>
                        </a:rPr>
                        <a:t>PC carbon fiber series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>
                          <a:solidFill>
                            <a:srgbClr val="404040"/>
                          </a:solidFill>
                        </a:rPr>
                        <a:t>Carbon fiber reinforced products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3817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404040"/>
                          </a:solidFill>
                        </a:rPr>
                        <a:t>C-5XXX:</a:t>
                      </a:r>
                      <a:r>
                        <a:rPr sz="1400">
                          <a:solidFill>
                            <a:srgbClr val="404040"/>
                          </a:solidFill>
                        </a:rPr>
                        <a:t>PC carbon fiber wear-resistant series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dirty="0">
                          <a:solidFill>
                            <a:srgbClr val="404040"/>
                          </a:solidFill>
                        </a:rPr>
                        <a:t>Carbon fiber wear-resistant products, including PTFE, silicone oil, molybdenum disulfide, APWA, aramid, graphite and other wear-resistant additives, provide customized products</a:t>
                      </a:r>
                      <a:endParaRPr sz="1400" dirty="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150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404040"/>
                          </a:solidFill>
                        </a:rPr>
                        <a:t>C-6XXX:</a:t>
                      </a:r>
                      <a:r>
                        <a:rPr sz="1400">
                          <a:solidFill>
                            <a:srgbClr val="404040"/>
                          </a:solidFill>
                        </a:rPr>
                        <a:t>PC flame retardant series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>
                          <a:solidFill>
                            <a:srgbClr val="404040"/>
                          </a:solidFill>
                        </a:rPr>
                        <a:t>Flame retardant products, halogenated and halogen-free flame retardant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08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404040"/>
                          </a:solidFill>
                        </a:rPr>
                        <a:t>C-7XXX:</a:t>
                      </a:r>
                      <a:r>
                        <a:rPr sz="1400">
                          <a:solidFill>
                            <a:srgbClr val="404040"/>
                          </a:solidFill>
                        </a:rPr>
                        <a:t>PC toughening series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>
                          <a:solidFill>
                            <a:srgbClr val="404040"/>
                          </a:solidFill>
                        </a:rPr>
                        <a:t>Various non-reinforced and toughened products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6802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B w="19050">
                      <a:solidFill>
                        <a:srgbClr val="595959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olidFill>
                            <a:srgbClr val="404040"/>
                          </a:solidFill>
                        </a:rPr>
                        <a:t>C-8XXX:</a:t>
                      </a:r>
                      <a:r>
                        <a:rPr sz="1400">
                          <a:solidFill>
                            <a:srgbClr val="404040"/>
                          </a:solidFill>
                        </a:rPr>
                        <a:t>PC special series</a:t>
                      </a:r>
                      <a:endParaRPr sz="140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dirty="0">
                          <a:solidFill>
                            <a:srgbClr val="404040"/>
                          </a:solidFill>
                        </a:rPr>
                        <a:t>Various special customized products according to customer requirements, including permanent antistatic products, LDS and other special specifications</a:t>
                      </a:r>
                      <a:endParaRPr sz="1400" dirty="0">
                        <a:solidFill>
                          <a:srgbClr val="404040"/>
                        </a:solidFill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225925" y="569595"/>
            <a:ext cx="46196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Polyether polysulfone modified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PBT</a:t>
                      </a:r>
                      <a:endParaRPr lang="en-US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PET</a:t>
                      </a: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BX-0XXX:PBT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玻纤、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玻珠、矿土系列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玻纤、矿土、玻珠产品，包含高流动、增韧、热稳定规格，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有高强度、低翘曲特种玻纤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BX-1XXX:P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BX-2XXX:P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BX-5XXX:P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、芳纶、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BX-6XXX:P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BX-7XXX:P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BX-8XXX:P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特殊系列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4"/>
            </p:custDataLst>
          </p:nvPr>
        </p:nvGraphicFramePr>
        <p:xfrm>
          <a:off x="1412240" y="1487805"/>
          <a:ext cx="9678670" cy="3873500"/>
        </p:xfrm>
        <a:graphic>
          <a:graphicData uri="http://schemas.openxmlformats.org/drawingml/2006/table">
            <a:tbl>
              <a:tblPr firstRow="1" bandRow="1"/>
              <a:tblGrid>
                <a:gridCol w="1010285"/>
                <a:gridCol w="2847340"/>
                <a:gridCol w="5821045"/>
              </a:tblGrid>
              <a:tr h="638810">
                <a:tc rowSpan="6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PSU</a:t>
                      </a:r>
                      <a:endParaRPr lang="en-US" sz="20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PES</a:t>
                      </a:r>
                      <a:endParaRPr lang="en-US" sz="20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PPSU</a:t>
                      </a:r>
                      <a:endParaRPr lang="en-US" sz="20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PEI</a:t>
                      </a:r>
                      <a:endParaRPr lang="en-US" sz="20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FX-0XXX: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Polyethersulfone, polysulfone glass fiber, glass beads, mineral soil series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786577"/>
                    </a:solidFill>
                  </a:tcPr>
                </a:tc>
              </a:tr>
              <a:tr h="63881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FX-1XXX: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Polyethersulfone, polysulfone wear-resistant</a:t>
                      </a:r>
                      <a:endParaRPr lang="zh-CN" altLang="en-US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aramid, special high-temperature lubricants, molybdenum disulfide, graphite and other wear-resistant additives, provide customized products</a:t>
                      </a:r>
                      <a:endParaRPr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FF2"/>
                    </a:solidFill>
                  </a:tcPr>
                </a:tc>
              </a:tr>
              <a:tr h="6108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FX-2XXX: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polyethersulfone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Polysulfone carbon fiber series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Carbon fiber reinforced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3817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FX-5XXX: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polyethersulfone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Polysulfone carbon fiber wear-resistant series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special high-temperature lubricants, molybdenum disulfide, aramid, graphite and other wear-resistant additives, provide customized products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150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FX-8XXX: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polyethersulfone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Polysulfone special series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3533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FX-0XXX: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Polyethersulfone, polysulfone glass fiber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Glass beads, mineral soil series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ba2c3f97ca4790a4c93c48a218b8be5b"/>
          <p:cNvPicPr>
            <a:picLocks noChangeAspect="1"/>
          </p:cNvPicPr>
          <p:nvPr/>
        </p:nvPicPr>
        <p:blipFill>
          <a:blip r:embed="rId1">
            <a:alphaModFix amt="29000"/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205480" y="569595"/>
            <a:ext cx="47821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  <a:sym typeface="+mn-ea"/>
              </a:rPr>
              <a:t>Polyphenylene sulfide modification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412240" y="1487805"/>
          <a:ext cx="9640570" cy="3898265"/>
        </p:xfrm>
        <a:graphic>
          <a:graphicData uri="http://schemas.openxmlformats.org/drawingml/2006/table">
            <a:tbl>
              <a:tblPr firstRow="1" bandRow="1"/>
              <a:tblGrid>
                <a:gridCol w="1426845"/>
                <a:gridCol w="2784475"/>
                <a:gridCol w="5429250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PA66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PA6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PPA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PA11</a:t>
                      </a:r>
                      <a:endParaRPr lang="zh-CN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PA12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PA1010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PA10T</a:t>
                      </a:r>
                      <a:endParaRPr lang="en-US" altLang="zh-CN" sz="1600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Nylon allo</a:t>
                      </a:r>
                      <a:r>
                        <a:rPr lang="en-US" altLang="zh-CN" sz="16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y </a:t>
                      </a:r>
                      <a:endParaRPr lang="en-US" altLang="zh-CN" sz="16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NX-0XXX: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玻纤、矿土、玻珠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热稳定规格，有高强度、低翘曲特种玻纤</a:t>
                      </a:r>
                      <a:endParaRPr lang="zh-CN" altLang="en-US" sz="16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NX-1XXX:</a:t>
                      </a:r>
                      <a:r>
                        <a:rPr lang="zh-CN" altLang="en-US" sz="16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6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6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NX-2XXX: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NX-5XXX: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芳纶、石墨等耐磨列助剂，提供定制产品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NX-6XXX: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NX-7XXX: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NX-8XXX:</a:t>
                      </a:r>
                      <a:r>
                        <a:rPr 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特殊定制</a:t>
                      </a:r>
                      <a:r>
                        <a:rPr lang="en-US" altLang="zh-CN" sz="16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6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600" b="0" dirty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600" b="0" dirty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1412240" y="1487805"/>
          <a:ext cx="9678670" cy="3898265"/>
        </p:xfrm>
        <a:graphic>
          <a:graphicData uri="http://schemas.openxmlformats.org/drawingml/2006/table">
            <a:tbl>
              <a:tblPr firstRow="1" bandRow="1"/>
              <a:tblGrid>
                <a:gridCol w="1012825"/>
                <a:gridCol w="2715260"/>
                <a:gridCol w="5950585"/>
              </a:tblGrid>
              <a:tr h="563880"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PBT</a:t>
                      </a:r>
                      <a:endParaRPr lang="en-US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PET</a:t>
                      </a: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BX-0XXX:PBT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玻纤、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玻珠、矿土系列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玻纤、矿土、玻珠产品，包含高流动、增韧、热稳定规格，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有高强度、低翘曲特种玻纤</a:t>
                      </a:r>
                      <a:endParaRPr lang="zh-CN" altLang="en-US" sz="1400" b="0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86577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BX-1XXX:P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584E6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</a:t>
                      </a:r>
                      <a:endParaRPr lang="zh-CN" altLang="en-US" sz="1400" b="0">
                        <a:solidFill>
                          <a:srgbClr val="584E6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耐磨类产品，包含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786577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786577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F2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BX-2XXX:P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碳纤增强产品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324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BX-5XXX:P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碳纤耐磨类产品，包含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PTFE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、硅油、二硫化钼、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APWA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、芳纶、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石墨等耐磨列助剂，提供定制产品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11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BX-6XXX:P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阻燃系列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阻燃类产品，有卤及无卤阻燃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3975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BX-7XXX:P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增韧系列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各种非增强增韧产品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928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BX-8XXX:P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PET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特殊系列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lang="zh-CN" altLang="en-US" sz="1400" b="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各种根据客户要求的特殊定制产品</a:t>
                      </a:r>
                      <a:endParaRPr lang="zh-CN" altLang="en-US" sz="1400" b="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4"/>
            </p:custDataLst>
          </p:nvPr>
        </p:nvGraphicFramePr>
        <p:xfrm>
          <a:off x="1412240" y="1487805"/>
          <a:ext cx="9678670" cy="3873500"/>
        </p:xfrm>
        <a:graphic>
          <a:graphicData uri="http://schemas.openxmlformats.org/drawingml/2006/table">
            <a:tbl>
              <a:tblPr firstRow="1" bandRow="1"/>
              <a:tblGrid>
                <a:gridCol w="1010285"/>
                <a:gridCol w="3192145"/>
                <a:gridCol w="5476240"/>
              </a:tblGrid>
              <a:tr h="638810">
                <a:tc rowSpan="6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PPS</a:t>
                      </a:r>
                      <a:endParaRPr lang="en-US" sz="20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2000" b="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PPS</a:t>
                      </a:r>
                      <a:endParaRPr lang="en-US" altLang="zh-CN" sz="20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G-0XXX:</a:t>
                      </a:r>
                      <a:r>
                        <a:rPr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PPS glass fiber, glass beads, mineral soil series</a:t>
                      </a:r>
                      <a:endParaRPr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584E6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786577"/>
                    </a:solidFill>
                  </a:tcPr>
                </a:tc>
              </a:tr>
              <a:tr h="63881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G-1XXX: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PPS wear-resistant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F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Wear-resistant products, including PTFE, silicone oil, molybdenum disulfide, graphite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FF2"/>
                    </a:solidFill>
                  </a:tcPr>
                </a:tc>
              </a:tr>
              <a:tr h="61087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G-2XXX: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PPS carbon fiber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Carbon fiber reinforced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3817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G-5XXX: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PPS carbon fiber wear-resistant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Carbon fiber wear-resistant products, including PTFE, silicone oil, molybdenum disulfide, graphite, aramid and other wear-resistant additives, provide customized products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1505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G-8XXX: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PPS special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Various special customized products according to customer requirements</a:t>
                      </a:r>
                      <a:endParaRPr lang="zh-CN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35330">
                <a:tc vMerge="1"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G-0XXX:</a:t>
                      </a:r>
                      <a:r>
                        <a:rPr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PPS glass fiber, glass beads, mineral soil series</a:t>
                      </a:r>
                      <a:endParaRPr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Glass fiber, mineral soil, and glass bead products include high-flow, toughened, and thermally stable specifications, including high-strength, low-warp special glass fibers.</a:t>
                      </a:r>
                      <a:endParaRPr lang="zh-CN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UNIT_TABLE_BEAUTIFY" val="smartTable{e10d51cb-3e02-44b1-b853-6336a2b18695}"/>
  <p:tag name="KSO_WM_BEAUTIFY_FLAG" val="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TABLE_BEAUTIFY" val="smartTable{9908fa24-097c-4565-83df-bd7568819518}"/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6.xml><?xml version="1.0" encoding="utf-8"?>
<p:tagLst xmlns:p="http://schemas.openxmlformats.org/presentationml/2006/main">
  <p:tag name="KSO_WM_UNIT_TABLE_BEAUTIFY" val="smartTable{d9bef7c0-aa09-4011-bf08-02c9d715afd0}"/>
  <p:tag name="KSO_WM_BEAUTIFY_FLAG" val="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2.xml><?xml version="1.0" encoding="utf-8"?>
<p:tagLst xmlns:p="http://schemas.openxmlformats.org/presentationml/2006/main">
  <p:tag name="KSO_WM_UNIT_TABLE_BEAUTIFY" val="smartTable{d599ea52-463a-4e28-af28-9dac52d33400}"/>
  <p:tag name="KSO_WM_BEAUTIFY_FLAG" val=""/>
</p:tagLst>
</file>

<file path=ppt/tags/tag1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4.xml><?xml version="1.0" encoding="utf-8"?>
<p:tagLst xmlns:p="http://schemas.openxmlformats.org/presentationml/2006/main">
  <p:tag name="KSO_WM_UNIT_TABLE_BEAUTIFY" val="smartTable{538ce2c4-3351-4333-a794-b45ee685b0cb}"/>
  <p:tag name="KSO_WM_BEAUTIFY_FLAG" val="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6.xml><?xml version="1.0" encoding="utf-8"?>
<p:tagLst xmlns:p="http://schemas.openxmlformats.org/presentationml/2006/main">
  <p:tag name="KSO_WM_UNIT_TABLE_BEAUTIFY" val="smartTable{2976a858-dce7-4561-9ab6-3cfe2951dac7}"/>
  <p:tag name="KSO_WM_BEAUTIFY_FLAG" val=""/>
</p:tagLst>
</file>

<file path=ppt/tags/tag1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8.xml><?xml version="1.0" encoding="utf-8"?>
<p:tagLst xmlns:p="http://schemas.openxmlformats.org/presentationml/2006/main">
  <p:tag name="KSO_WM_UNIT_TABLE_BEAUTIFY" val="smartTable{c63b3770-6619-49ec-920c-23ddff75dd1a}"/>
  <p:tag name="KSO_WM_BEAUTIFY_FLAG" val=""/>
</p:tagLst>
</file>

<file path=ppt/tags/tag1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7.xml><?xml version="1.0" encoding="utf-8"?>
<p:tagLst xmlns:p="http://schemas.openxmlformats.org/presentationml/2006/main">
  <p:tag name="COMMONDATA" val="eyJoZGlkIjoiOWVjNWM3NzRkYWM0ZDVjZGU4MmIyNDI1NGZmN2M5MTgifQ=="/>
  <p:tag name="commondata" val="eyJoZGlkIjoiZDIyYWU1NTVmNTA2MTFlODQzN2E4MDdkOTUzOTNmNDcifQ==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UNIT_TABLE_BEAUTIFY" val="smartTable{26a5cb63-39d7-4f1f-834c-789e71e893b8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UNIT_TABLE_BEAUTIFY" val="smartTable{d8cb8c59-587f-469b-a7d8-dd1ce207ef97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76.xml><?xml version="1.0" encoding="utf-8"?>
<p:tagLst xmlns:p="http://schemas.openxmlformats.org/presentationml/2006/main">
  <p:tag name="KSO_WM_UNIT_TABLE_BEAUTIFY" val="smartTable{3b612e53-1e33-4f67-a845-161415de9975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79.xml><?xml version="1.0" encoding="utf-8"?>
<p:tagLst xmlns:p="http://schemas.openxmlformats.org/presentationml/2006/main">
  <p:tag name="KSO_WM_UNIT_TABLE_BEAUTIFY" val="smartTable{5611ce00-8bdd-4021-8282-007862af7802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TABLE_BEAUTIFY" val="smartTable{98448847-a5dd-4649-b08a-5455bdfe106c}"/>
  <p:tag name="KSO_WM_BEAUTIFY_FLAG" val=""/>
  <p:tag name="TABLE_ENDDRAG_ORIGIN_RECT" val="762*347"/>
  <p:tag name="TABLE_ENDDRAG_RECT" val="111*117*762*347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83.xml><?xml version="1.0" encoding="utf-8"?>
<p:tagLst xmlns:p="http://schemas.openxmlformats.org/presentationml/2006/main">
  <p:tag name="KSO_WM_UNIT_TABLE_BEAUTIFY" val="smartTable{5611ce00-8bdd-4021-8282-007862af7802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84.xml><?xml version="1.0" encoding="utf-8"?>
<p:tagLst xmlns:p="http://schemas.openxmlformats.org/presentationml/2006/main">
  <p:tag name="KSO_WM_UNIT_TABLE_BEAUTIFY" val="smartTable{01dcb89c-29df-4804-83b5-65c73196a30a}"/>
  <p:tag name="KSO_WM_BEAUTIFY_FLAG" val=""/>
  <p:tag name="TABLE_ENDDRAG_ORIGIN_RECT" val="762*347"/>
  <p:tag name="TABLE_ENDDRAG_RECT" val="111*117*762*347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87.xml><?xml version="1.0" encoding="utf-8"?>
<p:tagLst xmlns:p="http://schemas.openxmlformats.org/presentationml/2006/main">
  <p:tag name="KSO_WM_UNIT_TABLE_BEAUTIFY" val="smartTable{5611ce00-8bdd-4021-8282-007862af7802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88.xml><?xml version="1.0" encoding="utf-8"?>
<p:tagLst xmlns:p="http://schemas.openxmlformats.org/presentationml/2006/main">
  <p:tag name="KSO_WM_UNIT_TABLE_BEAUTIFY" val="smartTable{9f232fe3-945d-4eb9-b9de-dfd81adbb55c}"/>
  <p:tag name="KSO_WM_BEAUTIFY_FLAG" val=""/>
  <p:tag name="TABLE_ENDDRAG_ORIGIN_RECT" val="762*347"/>
  <p:tag name="TABLE_ENDDRAG_RECT" val="111*117*762*347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91.xml><?xml version="1.0" encoding="utf-8"?>
<p:tagLst xmlns:p="http://schemas.openxmlformats.org/presentationml/2006/main">
  <p:tag name="KSO_WM_UNIT_TABLE_BEAUTIFY" val="smartTable{5611ce00-8bdd-4021-8282-007862af7802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92.xml><?xml version="1.0" encoding="utf-8"?>
<p:tagLst xmlns:p="http://schemas.openxmlformats.org/presentationml/2006/main">
  <p:tag name="KSO_WM_UNIT_TABLE_BEAUTIFY" val="smartTable{686ca2a6-f921-4aee-88de-da7f25fd3684}"/>
  <p:tag name="KSO_WM_BEAUTIFY_FLAG" val=""/>
  <p:tag name="TABLE_ENDDRAG_ORIGIN_RECT" val="762*347"/>
  <p:tag name="TABLE_ENDDRAG_RECT" val="111*117*762*347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4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95.xml><?xml version="1.0" encoding="utf-8"?>
<p:tagLst xmlns:p="http://schemas.openxmlformats.org/presentationml/2006/main">
  <p:tag name="KSO_WM_UNIT_TABLE_BEAUTIFY" val="smartTable{1d0e7bd7-cae2-4be8-8c23-f833f5c51267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UNIT_TABLE_BEAUTIFY" val="smartTable{a34524a7-9a8d-4397-bdf4-28a989ddb99d}"/>
  <p:tag name="KSO_WM_BEAUTIFY_FLAG" val=""/>
  <p:tag name="TABLE_EMPHASIZE_COLOR" val="5787233"/>
  <p:tag name="TABLE_SKINIDX" val="3"/>
  <p:tag name="TABLE_COLORIDX" val="19"/>
  <p:tag name="TABLE_COLOR_RGB" val="0x000000*0xFFFFFF*0x212121*0xFFFFFF*0x584E61*0x786577*0xA593A4*0xB3ADC2*0xC8C6CF*0xE6E6E8"/>
  <p:tag name="TABLE_ENDDRAG_ORIGIN_RECT" val="735*306"/>
  <p:tag name="TABLE_ENDDRAG_RECT" val="111*107*735*306"/>
</p:tagLst>
</file>

<file path=ppt/tags/tag98.xml><?xml version="1.0" encoding="utf-8"?>
<p:tagLst xmlns:p="http://schemas.openxmlformats.org/presentationml/2006/main">
  <p:tag name="KSO_WM_UNIT_TABLE_BEAUTIFY" val="smartTable{6d9d67d0-ebe8-42ac-8ff6-c7f7b50f2d67}"/>
  <p:tag name="KSO_WM_BEAUTIFY_FLAG" val=""/>
  <p:tag name="TABLE_ENDDRAG_ORIGIN_RECT" val="762*306"/>
  <p:tag name="TABLE_ENDDRAG_RECT" val="111*117*762*306"/>
  <p:tag name="TABLE_EMPHASIZE_COLOR" val="5787233"/>
  <p:tag name="TABLE_SKINIDX" val="3"/>
  <p:tag name="TABLE_COLORIDX" val="19"/>
  <p:tag name="TABLE_COLOR_RGB" val="0x000000*0xFFFFFF*0x212121*0xFFFFFF*0x584E61*0x786577*0xA593A4*0xB3ADC2*0xC8C6CF*0xE6E6E8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21246</Words>
  <Application>WPS 演示</Application>
  <PresentationFormat>宽屏</PresentationFormat>
  <Paragraphs>1941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黑体</vt:lpstr>
      <vt:lpstr>楷体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对接客服-韩韩</cp:lastModifiedBy>
  <cp:revision>181</cp:revision>
  <dcterms:created xsi:type="dcterms:W3CDTF">2019-06-19T02:08:00Z</dcterms:created>
  <dcterms:modified xsi:type="dcterms:W3CDTF">2024-04-22T01:47:55Z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F675A80DFA4949E2A75567BA6EF8252D_13</vt:lpwstr>
  </property>
</Properties>
</file>